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98" r:id="rId7"/>
    <p:sldId id="299" r:id="rId8"/>
    <p:sldId id="261" r:id="rId9"/>
    <p:sldId id="262" r:id="rId10"/>
    <p:sldId id="265" r:id="rId11"/>
    <p:sldId id="296" r:id="rId12"/>
    <p:sldId id="297" r:id="rId13"/>
    <p:sldId id="266" r:id="rId14"/>
    <p:sldId id="267" r:id="rId15"/>
    <p:sldId id="268" r:id="rId16"/>
    <p:sldId id="269" r:id="rId17"/>
    <p:sldId id="271" r:id="rId18"/>
    <p:sldId id="280" r:id="rId19"/>
    <p:sldId id="272" r:id="rId20"/>
    <p:sldId id="278" r:id="rId21"/>
    <p:sldId id="273" r:id="rId22"/>
    <p:sldId id="274" r:id="rId23"/>
    <p:sldId id="270" r:id="rId24"/>
    <p:sldId id="283" r:id="rId25"/>
    <p:sldId id="284" r:id="rId26"/>
    <p:sldId id="292" r:id="rId27"/>
    <p:sldId id="289" r:id="rId28"/>
    <p:sldId id="290" r:id="rId29"/>
    <p:sldId id="291" r:id="rId30"/>
    <p:sldId id="276" r:id="rId31"/>
    <p:sldId id="287" r:id="rId32"/>
    <p:sldId id="288" r:id="rId33"/>
    <p:sldId id="294" r:id="rId34"/>
    <p:sldId id="295" r:id="rId35"/>
    <p:sldId id="293" r:id="rId36"/>
    <p:sldId id="285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67CB7-2B3A-4C9B-89AA-C00167CE5143}" type="datetimeFigureOut">
              <a:rPr lang="uk-UA" smtClean="0"/>
              <a:t>30.11.2022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1CA56-828C-4758-960C-ECE57FFB03F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1198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CA56-828C-4758-960C-ECE57FFB03F4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356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1CA56-828C-4758-960C-ECE57FFB03F4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2779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681301B-66C2-4137-B651-2681702F902B}" type="datetimeFigureOut">
              <a:rPr lang="ru-RU" smtClean="0"/>
              <a:pPr/>
              <a:t>30.11.2022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D6686D1A-73F5-418D-9EA0-D7907A1BB1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wipe/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качать фон “Лист из блокнота” для презентаций PowerPoint, бесплатн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1043608" y="1484783"/>
            <a:ext cx="7636994" cy="4095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досвіду роботи 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провідного бібліотекаря </a:t>
            </a: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Ніжинської ЗОШ І-ІІІ ст. №7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Цокоти Наталії Миколаївни</a:t>
            </a:r>
            <a:endParaRPr lang="uk-UA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Управляющая кнопка: далее 1">
            <a:hlinkClick r:id="" action="ppaction://hlinkshowjump?jump=nextslide" highlightClick="1"/>
          </p:cNvPr>
          <p:cNvSpPr/>
          <p:nvPr/>
        </p:nvSpPr>
        <p:spPr>
          <a:xfrm>
            <a:off x="8172400" y="5805264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Управляющая кнопка: назад 2">
            <a:hlinkClick r:id="" action="ppaction://hlinkshowjump?jump=previousslide" highlightClick="1"/>
          </p:cNvPr>
          <p:cNvSpPr/>
          <p:nvPr/>
        </p:nvSpPr>
        <p:spPr>
          <a:xfrm>
            <a:off x="7251803" y="5805264"/>
            <a:ext cx="864072" cy="826392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get1.imglarger.com:8889/results/2dmAExcO_2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" y="-8247"/>
            <a:ext cx="9144000" cy="688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412776"/>
            <a:ext cx="7715272" cy="5445224"/>
          </a:xfrm>
        </p:spPr>
        <p:txBody>
          <a:bodyPr/>
          <a:lstStyle/>
          <a:p>
            <a:pPr>
              <a:buNone/>
            </a:pPr>
            <a:r>
              <a:rPr lang="ru-RU" i="1" dirty="0"/>
              <a:t>	</a:t>
            </a:r>
            <a:r>
              <a:rPr lang="ru-RU" b="1" i="1" dirty="0">
                <a:solidFill>
                  <a:schemeClr val="bg1"/>
                </a:solidFill>
              </a:rPr>
              <a:t>«Б</a:t>
            </a:r>
            <a:r>
              <a:rPr lang="uk-UA" b="1" i="1" dirty="0">
                <a:solidFill>
                  <a:schemeClr val="bg1"/>
                </a:solidFill>
              </a:rPr>
              <a:t>і</a:t>
            </a:r>
            <a:r>
              <a:rPr lang="ru-RU" b="1" i="1" dirty="0" err="1">
                <a:solidFill>
                  <a:schemeClr val="bg1"/>
                </a:solidFill>
              </a:rPr>
              <a:t>бл</a:t>
            </a:r>
            <a:r>
              <a:rPr lang="uk-UA" b="1" i="1" dirty="0">
                <a:solidFill>
                  <a:schemeClr val="bg1"/>
                </a:solidFill>
              </a:rPr>
              <a:t>і</a:t>
            </a:r>
            <a:r>
              <a:rPr lang="ru-RU" b="1" i="1" dirty="0">
                <a:solidFill>
                  <a:schemeClr val="bg1"/>
                </a:solidFill>
              </a:rPr>
              <a:t>отека – </a:t>
            </a:r>
            <a:r>
              <a:rPr lang="uk-UA" b="1" i="1" dirty="0">
                <a:solidFill>
                  <a:schemeClr val="bg1"/>
                </a:solidFill>
              </a:rPr>
              <a:t>це щось на зразок магічного  кабінету. Там зачарували найкращі  людські душі, але вони в очікуванні нашого слова, щоб вийти з німоти. Ми повинні розгортати книгу , тоді вони прокинуться.»</a:t>
            </a:r>
            <a:endParaRPr lang="ru-RU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b="1" i="1" dirty="0">
                <a:solidFill>
                  <a:schemeClr val="bg1"/>
                </a:solidFill>
              </a:rPr>
              <a:t>                   			Хорхе </a:t>
            </a:r>
            <a:r>
              <a:rPr lang="uk-UA" b="1" i="1" dirty="0" err="1">
                <a:solidFill>
                  <a:schemeClr val="bg1"/>
                </a:solidFill>
              </a:rPr>
              <a:t>Луіс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  <a:r>
              <a:rPr lang="uk-UA" b="1" i="1" dirty="0" err="1">
                <a:solidFill>
                  <a:schemeClr val="bg1"/>
                </a:solidFill>
              </a:rPr>
              <a:t>Борхес</a:t>
            </a:r>
            <a:endParaRPr lang="ru-RU" b="1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get1.imglarger.com:8889/results/2dmAExcO_2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" y="-8247"/>
            <a:ext cx="9144000" cy="688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5" y="-8247"/>
            <a:ext cx="8280921" cy="1143000"/>
          </a:xfrm>
        </p:spPr>
        <p:txBody>
          <a:bodyPr>
            <a:normAutofit/>
          </a:bodyPr>
          <a:lstStyle/>
          <a:p>
            <a:r>
              <a:rPr lang="uk-UA" sz="5400" b="1" dirty="0">
                <a:solidFill>
                  <a:schemeClr val="bg1"/>
                </a:solidFill>
                <a:latin typeface="Monotype Corsiva" pitchFamily="66" charset="0"/>
              </a:rPr>
              <a:t>Візитна картка</a:t>
            </a:r>
            <a:endParaRPr lang="ru-RU" sz="54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7752" y="1008310"/>
            <a:ext cx="4872014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/>
              <a:t>	</a:t>
            </a:r>
            <a:r>
              <a:rPr lang="ru-RU" b="1" dirty="0" err="1">
                <a:solidFill>
                  <a:schemeClr val="bg1"/>
                </a:solidFill>
              </a:rPr>
              <a:t>Творче</a:t>
            </a:r>
            <a:r>
              <a:rPr lang="ru-RU" b="1" dirty="0">
                <a:solidFill>
                  <a:schemeClr val="bg1"/>
                </a:solidFill>
              </a:rPr>
              <a:t> кредо:</a:t>
            </a: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uk-UA" b="1" i="1" dirty="0">
                <a:solidFill>
                  <a:schemeClr val="bg1"/>
                </a:solidFill>
              </a:rPr>
              <a:t>  </a:t>
            </a:r>
            <a:r>
              <a:rPr lang="ru-RU" b="1" i="1" dirty="0">
                <a:solidFill>
                  <a:schemeClr val="bg1"/>
                </a:solidFill>
              </a:rPr>
              <a:t>«</a:t>
            </a:r>
            <a:r>
              <a:rPr lang="uk-UA" b="1" i="1" dirty="0">
                <a:solidFill>
                  <a:schemeClr val="bg1"/>
                </a:solidFill>
              </a:rPr>
              <a:t>Людина – це підсумок прочитаного… Дитина, яка свого часу не зустрічалася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uk-UA" b="1" i="1" dirty="0">
                <a:solidFill>
                  <a:schemeClr val="bg1"/>
                </a:solidFill>
              </a:rPr>
              <a:t>з доброю книгою не стане в майбутньому особистістю</a:t>
            </a:r>
            <a:r>
              <a:rPr lang="ru-RU" b="1" i="1" dirty="0">
                <a:solidFill>
                  <a:schemeClr val="bg1"/>
                </a:solidFill>
              </a:rPr>
              <a:t>»</a:t>
            </a:r>
            <a:r>
              <a:rPr lang="uk-UA" b="1" i="1" dirty="0">
                <a:solidFill>
                  <a:schemeClr val="bg1"/>
                </a:solidFill>
              </a:rPr>
              <a:t> </a:t>
            </a:r>
            <a:r>
              <a:rPr lang="ru-RU" b="1" i="1" dirty="0">
                <a:solidFill>
                  <a:schemeClr val="bg1"/>
                </a:solidFill>
              </a:rPr>
              <a:t>			</a:t>
            </a:r>
            <a:r>
              <a:rPr lang="uk-UA" i="1" dirty="0">
                <a:solidFill>
                  <a:schemeClr val="bg1"/>
                </a:solidFill>
              </a:rPr>
              <a:t> М. </a:t>
            </a:r>
            <a:r>
              <a:rPr lang="uk-UA" i="1" dirty="0" err="1">
                <a:solidFill>
                  <a:schemeClr val="bg1"/>
                </a:solidFill>
              </a:rPr>
              <a:t>Слобошпицький</a:t>
            </a: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uk-UA" dirty="0">
                <a:solidFill>
                  <a:schemeClr val="bg1"/>
                </a:solidFill>
              </a:rPr>
              <a:t> </a:t>
            </a: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14" y="304314"/>
            <a:ext cx="4326736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0"/>
            <a:ext cx="3214710" cy="6858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800" dirty="0"/>
              <a:t>	</a:t>
            </a: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Прізвище, </a:t>
            </a:r>
            <a:r>
              <a:rPr lang="uk-UA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ім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`</a:t>
            </a: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я, </a:t>
            </a:r>
          </a:p>
          <a:p>
            <a:pPr>
              <a:buNone/>
            </a:pP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по-батькові</a:t>
            </a:r>
          </a:p>
          <a:p>
            <a:pPr>
              <a:buNone/>
            </a:pP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Посада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uk-UA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Спеціальність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освітою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4143372" y="0"/>
            <a:ext cx="5000628" cy="6000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800" b="1" i="1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Цокота</a:t>
            </a:r>
            <a:r>
              <a:rPr kumimoji="0" lang="ru-RU" sz="2800" b="1" i="1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2800" b="1" i="1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Наталія Миколаївна</a:t>
            </a:r>
            <a:endParaRPr kumimoji="0" lang="uk-UA" sz="28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uk-UA" sz="360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</a:t>
            </a:r>
            <a:r>
              <a:rPr kumimoji="0" lang="en-US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авідуюча</a:t>
            </a:r>
            <a:r>
              <a:rPr kumimoji="0" lang="en-US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бібліотекою</a:t>
            </a:r>
            <a:endParaRPr kumimoji="0" lang="ru-RU" sz="3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Ніжинська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ЗОШ І-ІІІ </a:t>
            </a: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№7 16600 м. </a:t>
            </a: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Ніжин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вул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Гоголя, 15 тел. </a:t>
            </a:r>
            <a:r>
              <a:rPr kumimoji="0" lang="en-US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(0</a:t>
            </a:r>
            <a:r>
              <a:rPr kumimoji="0" lang="uk-UA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en-US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</a:t>
            </a:r>
            <a:r>
              <a:rPr kumimoji="0" lang="uk-UA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31</a:t>
            </a:r>
            <a:r>
              <a:rPr kumimoji="0" lang="en-US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uk-UA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2-31-62</a:t>
            </a:r>
            <a:r>
              <a:rPr kumimoji="0" lang="en-US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e-mail: </a:t>
            </a: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nizhyn.zosh07@gmail.com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середня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спеціальна</a:t>
            </a: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НКОУ 1979 </a:t>
            </a: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рік</a:t>
            </a:r>
            <a:endParaRPr kumimoji="0" lang="ru-RU" sz="3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бібліотекар</a:t>
            </a:r>
            <a:endParaRPr kumimoji="0" lang="ru-RU" sz="3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19419"/>
            <a:ext cx="4572000" cy="652940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>
              <a:buNone/>
            </a:pP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років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провідний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бібліотекар</a:t>
            </a:r>
            <a:endParaRPr lang="uk-UA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\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робіт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дитячою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книгою»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2200" dirty="0">
              <a:solidFill>
                <a:schemeClr val="bg1"/>
              </a:solidFill>
            </a:endParaRPr>
          </a:p>
          <a:p>
            <a:pPr>
              <a:buNone/>
            </a:pPr>
            <a:endParaRPr lang="ru-RU" sz="2200" dirty="0"/>
          </a:p>
          <a:p>
            <a:pPr>
              <a:buNone/>
            </a:pPr>
            <a:endParaRPr lang="uk-UA" dirty="0"/>
          </a:p>
          <a:p>
            <a:pPr>
              <a:buNone/>
            </a:pP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77563" y="178582"/>
            <a:ext cx="4000528" cy="6529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Стаж </a:t>
            </a:r>
            <a:r>
              <a:rPr lang="ru-RU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займаній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посаді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Бібліотечний</a:t>
            </a: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стаж</a:t>
            </a:r>
            <a:endParaRPr lang="uk-UA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Кваліфікаційна</a:t>
            </a: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категорія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Методичні</a:t>
            </a: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розробки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21497" y="6443088"/>
            <a:ext cx="826392" cy="41491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443088"/>
            <a:ext cx="864072" cy="41148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264" y="113107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effectLst/>
              </a:rPr>
              <a:t>Нагороди</a:t>
            </a:r>
            <a:r>
              <a:rPr lang="en-US" dirty="0">
                <a:solidFill>
                  <a:schemeClr val="bg1"/>
                </a:solidFill>
                <a:effectLst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</a:rPr>
              <a:t>відзнаки</a:t>
            </a:r>
            <a:r>
              <a:rPr lang="uk-UA" dirty="0">
                <a:solidFill>
                  <a:schemeClr val="bg1"/>
                </a:solidFill>
                <a:effectLst/>
              </a:rPr>
              <a:t/>
            </a:r>
            <a:br>
              <a:rPr lang="uk-UA" dirty="0">
                <a:solidFill>
                  <a:schemeClr val="bg1"/>
                </a:solidFill>
                <a:effectLst/>
              </a:rPr>
            </a:b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18" y="684607"/>
            <a:ext cx="4247346" cy="624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698242"/>
            <a:ext cx="4204797" cy="604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6390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264" y="113107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effectLst/>
              </a:rPr>
              <a:t>Нагороди</a:t>
            </a:r>
            <a:r>
              <a:rPr lang="en-US" dirty="0">
                <a:solidFill>
                  <a:schemeClr val="bg1"/>
                </a:solidFill>
                <a:effectLst/>
              </a:rPr>
              <a:t>, </a:t>
            </a:r>
            <a:r>
              <a:rPr lang="en-US" dirty="0" err="1">
                <a:solidFill>
                  <a:schemeClr val="bg1"/>
                </a:solidFill>
                <a:effectLst/>
              </a:rPr>
              <a:t>відзнаки</a:t>
            </a:r>
            <a:r>
              <a:rPr lang="uk-UA" dirty="0">
                <a:solidFill>
                  <a:schemeClr val="bg1"/>
                </a:solidFill>
                <a:effectLst/>
              </a:rPr>
              <a:t/>
            </a:r>
            <a:br>
              <a:rPr lang="uk-UA" dirty="0">
                <a:solidFill>
                  <a:schemeClr val="bg1"/>
                </a:solidFill>
                <a:effectLst/>
              </a:rPr>
            </a:b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09599"/>
            <a:ext cx="4248472" cy="609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127" y="609598"/>
            <a:ext cx="4227622" cy="609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1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1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76064" y="293471"/>
            <a:ext cx="3571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Проблема, над </a:t>
            </a:r>
            <a:r>
              <a:rPr kumimoji="0" lang="uk-UA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якою працюю</a:t>
            </a:r>
            <a:endParaRPr kumimoji="0" lang="uk-UA" sz="4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4572000" y="230143"/>
            <a:ext cx="442912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2800" b="1" dirty="0">
                <a:solidFill>
                  <a:schemeClr val="bg1"/>
                </a:solidFill>
              </a:rPr>
              <a:t>«Виховання соціально компетентного здобувача освіти в умовах інформатизації освітнього простору».</a:t>
            </a:r>
          </a:p>
        </p:txBody>
      </p:sp>
      <p:pic>
        <p:nvPicPr>
          <p:cNvPr id="35842" name="Picture 2" descr="IMG_20161004_1315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314050"/>
            <a:ext cx="3384376" cy="435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 descr="image0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6998" y="2770383"/>
            <a:ext cx="5034910" cy="319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6044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Мета і принципи роботи бібліотеки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15" y="1520280"/>
            <a:ext cx="8693358" cy="4803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99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Основні завдання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1"/>
                </a:solidFill>
              </a:rPr>
              <a:t>1. Інформаційний супровід освітнього процесу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2. Формування в здобувачів освітнього процесу інформаційної компетентності.</a:t>
            </a:r>
          </a:p>
          <a:p>
            <a:r>
              <a:rPr lang="uk-UA" dirty="0" smtClean="0">
                <a:solidFill>
                  <a:schemeClr val="bg1"/>
                </a:solidFill>
              </a:rPr>
              <a:t>3. Зберігання інформаційних ресурсів, створених у закладі освіти.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1917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</a:rPr>
              <a:t>Інноваційний простір бібліотеки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2781029"/>
            <a:ext cx="2849557" cy="2160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Mistral" pitchFamily="66" charset="0"/>
              </a:rPr>
              <a:t>Простір натхнення</a:t>
            </a:r>
            <a:endParaRPr lang="uk-UA" sz="4400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25413" y="2781029"/>
            <a:ext cx="2916188" cy="2160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Mistral" pitchFamily="66" charset="0"/>
              </a:rPr>
              <a:t>Простір зустрічей</a:t>
            </a:r>
            <a:endParaRPr lang="uk-UA" sz="4400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57061" y="4282848"/>
            <a:ext cx="3168352" cy="21602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Mistral" pitchFamily="66" charset="0"/>
              </a:rPr>
              <a:t>Простір подій</a:t>
            </a:r>
            <a:endParaRPr lang="uk-UA" sz="4400" dirty="0">
              <a:solidFill>
                <a:schemeClr val="bg1"/>
              </a:solidFill>
              <a:latin typeface="Mistral" pitchFamily="66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31800" y="2079556"/>
            <a:ext cx="3168352" cy="216024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solidFill>
                  <a:schemeClr val="bg1"/>
                </a:solidFill>
                <a:latin typeface="Mistral" pitchFamily="66" charset="0"/>
              </a:rPr>
              <a:t>Простір навчання</a:t>
            </a:r>
            <a:endParaRPr lang="uk-UA" sz="4400" dirty="0">
              <a:solidFill>
                <a:schemeClr val="bg1"/>
              </a:solidFill>
              <a:latin typeface="Mistral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24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579296" cy="7175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Літній читальний зал під відкритим небом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309999"/>
            <a:ext cx="3960440" cy="339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696" y="971062"/>
            <a:ext cx="3352579" cy="3577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731647"/>
            <a:ext cx="37528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89" y="116632"/>
            <a:ext cx="9144000" cy="11413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Піар-акція «Книга шукає свого читача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1812" y="742594"/>
            <a:ext cx="2924156" cy="333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Цокота НМ\Desktop\фотовайбер\IMG-fc48867e970c2d0fde231128854f3dac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521" y="3501008"/>
            <a:ext cx="2448272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4806" y="742594"/>
            <a:ext cx="3357116" cy="367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12" y="651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«Ланцюжок гідності та свободи»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957128" y="2840355"/>
            <a:ext cx="3229744" cy="391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836712"/>
            <a:ext cx="3168352" cy="1799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3889" y="1630783"/>
            <a:ext cx="2567324" cy="307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1484784"/>
            <a:ext cx="242710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«Ланцюжок гідності та свободи»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376" y="836712"/>
            <a:ext cx="3926150" cy="278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Цокота НМ\Desktop\фотовайбер\IMG-df5f6d3f031a1b39a84d52c2da61fa66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902" y="836711"/>
            <a:ext cx="4221545" cy="278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Цокота НМ\Desktop\фотовайбер\IMG-e97de3ac06ae915718d8c1906b0a6793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27" y="3893779"/>
            <a:ext cx="2088232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Цокота НМ\Desktop\фотовайбер\IMG-e432842332ffbfed2789943d7dcbe3ab-V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19" y="4005501"/>
            <a:ext cx="4221545" cy="259896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Флеш-моб</a:t>
            </a:r>
            <a:r>
              <a:rPr lang="uk-UA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«Ми за мир»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404" y="3507794"/>
            <a:ext cx="36195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3463" y="1311771"/>
            <a:ext cx="3744416" cy="3726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121" y="960754"/>
            <a:ext cx="4613011" cy="251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73"/>
            <a:ext cx="8686800" cy="180731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«Людина починається з добра». </a:t>
            </a:r>
            <a:b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Подорож намистинками доброти</a:t>
            </a:r>
            <a:r>
              <a:rPr lang="ru-RU" sz="5300" b="1" dirty="0">
                <a:solidFill>
                  <a:schemeClr val="bg1"/>
                </a:solidFill>
              </a:rPr>
              <a:t/>
            </a:r>
            <a:br>
              <a:rPr lang="ru-RU" sz="5300" b="1" dirty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789" y="1328908"/>
            <a:ext cx="269228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Цокота НМ\Desktop\фотовайбер\IMG-28e94bc3f28dff8a25bb2cdd673156a4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2160" y="2924944"/>
            <a:ext cx="2627784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Цокота НМ\Desktop\фотовайбер\IMG-1d4f8fc61952c26740882a16c183bd67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982" y="2204864"/>
            <a:ext cx="2448272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321497" y="6443088"/>
            <a:ext cx="826392" cy="41491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Управляющая кнопка: назад 11">
            <a:hlinkClick r:id="" action="ppaction://hlinkshowjump?jump=previousslide" highlightClick="1"/>
          </p:cNvPr>
          <p:cNvSpPr/>
          <p:nvPr/>
        </p:nvSpPr>
        <p:spPr>
          <a:xfrm>
            <a:off x="7457425" y="6443088"/>
            <a:ext cx="864072" cy="41148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735304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Бібліотечний десант </a:t>
            </a:r>
            <a:b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«Крокує книжечка до дітей»</a:t>
            </a:r>
            <a:r>
              <a:rPr lang="ru-RU" sz="4000" b="1" dirty="0">
                <a:solidFill>
                  <a:schemeClr val="bg1"/>
                </a:solidFill>
              </a:rPr>
              <a:t/>
            </a:r>
            <a:br>
              <a:rPr lang="ru-RU" sz="4000" b="1" dirty="0">
                <a:solidFill>
                  <a:schemeClr val="bg1"/>
                </a:solidFill>
              </a:rPr>
            </a:b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:\Users\Цокота НМ\Desktop\фотовайбер\IMG-4e3e227bf0b4aa694900169b5ea46442-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08" y="1411584"/>
            <a:ext cx="3799730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Цокота НМ\Desktop\фотовайбер\IMG-3fa28477883d25d844e82a162fcb4d3b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799730" cy="4474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9980" y="3705334"/>
            <a:ext cx="3285658" cy="3047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Селфі</a:t>
            </a:r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 улюбленою книгою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Цокота НМ\Desktop\фотовайбер\IMG-a50c4fe5df1f5fb2c416453ae06a17e8-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48067"/>
            <a:ext cx="5589037" cy="2887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2575" y="713963"/>
            <a:ext cx="1998991" cy="288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7639" y="789616"/>
            <a:ext cx="1794659" cy="276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588" y="836713"/>
            <a:ext cx="2088232" cy="2713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194421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Зустрічі з цікавими людьми. У гостях письменниці:  Катерина Сидоренко, Лариса </a:t>
            </a:r>
            <a:r>
              <a:rPr lang="uk-UA" sz="31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Ніцой</a:t>
            </a:r>
            <a:r>
              <a:rPr lang="uk-UA" sz="3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та Тетяна </a:t>
            </a:r>
            <a:r>
              <a:rPr lang="uk-UA" sz="31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Майданович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C:\Users\Цокота НМ\Desktop\фотовайбер\IMG-f267deaf58d3986c492aeeb7cd36ebad-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59" y="1851878"/>
            <a:ext cx="3384376" cy="4555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Цокота НМ\Desktop\фотовайбер\IMG-3c53daa5bcebf2af18f81b6a0c456c14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407" y="1864048"/>
            <a:ext cx="3446193" cy="45552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Цокота НМ\Desktop\фотовайбер\IMG-c91f92185fd10c573bd5a18eec2414b6-V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002" y="552143"/>
            <a:ext cx="4017224" cy="5450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273" y="125663"/>
            <a:ext cx="3240360" cy="343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4405" y="3736221"/>
            <a:ext cx="3096344" cy="307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579296" cy="1634721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«Чарівних справ майстер»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Зустріч з народним майстром декоративного мистецтва Святним Сергієм</a:t>
            </a:r>
            <a:r>
              <a:rPr lang="ru-RU" sz="2800" dirty="0">
                <a:solidFill>
                  <a:schemeClr val="bg1"/>
                </a:solidFill>
              </a:rPr>
              <a:t/>
            </a:r>
            <a:br>
              <a:rPr lang="ru-RU" sz="2800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1772816"/>
            <a:ext cx="2592288" cy="254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465691"/>
            <a:ext cx="218546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916832"/>
            <a:ext cx="446449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1382" y="4704427"/>
            <a:ext cx="4032448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093471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Співпраця двох бібліотек .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Брейн-ринг «Наша рідна та єдина</a:t>
            </a:r>
            <a:b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Батьківщина – Україна» </a:t>
            </a:r>
            <a:b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учнів ЗОШ №2 та ЗОШ №7</a:t>
            </a:r>
            <a:r>
              <a:rPr lang="ru-RU" sz="2800" b="1" dirty="0">
                <a:solidFill>
                  <a:schemeClr val="bg1"/>
                </a:solidFill>
              </a:rPr>
              <a:t/>
            </a:r>
            <a:br>
              <a:rPr lang="ru-RU" sz="2800" b="1" dirty="0">
                <a:solidFill>
                  <a:schemeClr val="bg1"/>
                </a:solidFill>
              </a:rPr>
            </a:b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755" y="1700808"/>
            <a:ext cx="3250704" cy="3092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Женя\AppData\Local\Microsoft\Windows\INetCache\Content.Word\IMG-10f566d330389b4bdab17488d133486a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0498" y="4568236"/>
            <a:ext cx="31683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1057" y="1753576"/>
            <a:ext cx="4276352" cy="261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6442" y="407766"/>
            <a:ext cx="4031178" cy="467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Женя\AppData\Local\Microsoft\Windows\INetCache\Content.Word\IMG-b2b9531cd812140e39af96cf8ca79d92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583856"/>
            <a:ext cx="4680520" cy="299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3245" y="152332"/>
            <a:ext cx="2838450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Управляющая кнопка: назад 9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88640"/>
            <a:ext cx="8229600" cy="2047831"/>
          </a:xfrm>
        </p:spPr>
        <p:txBody>
          <a:bodyPr anchor="t">
            <a:no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Акція «Подаруй бібліотеці книгу»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85" y="1268760"/>
            <a:ext cx="2724150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76365"/>
            <a:ext cx="2513649" cy="430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952" y="1916832"/>
            <a:ext cx="324802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699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7" y="-28576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988840"/>
          </a:xfrm>
        </p:spPr>
        <p:txBody>
          <a:bodyPr anchor="t">
            <a:noAutofit/>
          </a:bodyPr>
          <a:lstStyle/>
          <a:p>
            <a:pPr algn="ctr"/>
            <a:r>
              <a:rPr lang="uk-UA" sz="3600" dirty="0">
                <a:solidFill>
                  <a:schemeClr val="bg1"/>
                </a:solidFill>
              </a:rPr>
              <a:t>Виставки до знаменних дат:</a:t>
            </a:r>
            <a:br>
              <a:rPr lang="uk-UA" sz="3600" dirty="0">
                <a:solidFill>
                  <a:schemeClr val="bg1"/>
                </a:solidFill>
              </a:rPr>
            </a:br>
            <a:r>
              <a:rPr lang="uk-UA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Виставка « 1932-33рр. Чорні роковини…»</a:t>
            </a:r>
            <a:r>
              <a:rPr lang="ru-RU" sz="3600" dirty="0"/>
              <a:t/>
            </a:r>
            <a:br>
              <a:rPr lang="ru-RU" sz="3600" dirty="0"/>
            </a:br>
            <a:endParaRPr lang="uk-UA" sz="3600" dirty="0">
              <a:solidFill>
                <a:schemeClr val="bg1"/>
              </a:solidFill>
            </a:endParaRPr>
          </a:p>
        </p:txBody>
      </p:sp>
      <p:pic>
        <p:nvPicPr>
          <p:cNvPr id="6" name="Содержимое 4" descr="C:\Users\Цокота НМ\Desktop\фотовайбер\IMG-57a737f5d9a6b5531edbfab00c2f996d-V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4" y="1700808"/>
            <a:ext cx="2736304" cy="492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Цокота НМ\Desktop\фотовайбер\IMG-d460e31f5dad7eeaeac08eb7eaa09a87-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0" y="1700808"/>
            <a:ext cx="4297091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Цокота НМ\Desktop\фотовайбер\IMG-e10a2b484d42b773cb61ac80c486b598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66" y="4437112"/>
            <a:ext cx="4145815" cy="225039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48291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7" y="-28576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988840"/>
          </a:xfrm>
        </p:spPr>
        <p:txBody>
          <a:bodyPr anchor="t">
            <a:no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До річниці від дня народження</a:t>
            </a:r>
            <a:br>
              <a:rPr lang="uk-UA" sz="3600" b="1" dirty="0">
                <a:solidFill>
                  <a:schemeClr val="bg1"/>
                </a:solidFill>
              </a:rPr>
            </a:br>
            <a:r>
              <a:rPr lang="uk-UA" sz="3600" b="1" dirty="0">
                <a:solidFill>
                  <a:schemeClr val="bg1"/>
                </a:solidFill>
              </a:rPr>
              <a:t> Лесі Українки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1" y="1412776"/>
            <a:ext cx="8658124" cy="484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3871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57" y="-28576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988840"/>
          </a:xfrm>
        </p:spPr>
        <p:txBody>
          <a:bodyPr anchor="t">
            <a:no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«Пророк вільної України» </a:t>
            </a:r>
            <a:br>
              <a:rPr lang="uk-UA" sz="3600" b="1" dirty="0">
                <a:solidFill>
                  <a:schemeClr val="bg1"/>
                </a:solidFill>
              </a:rPr>
            </a:br>
            <a:r>
              <a:rPr lang="uk-UA" sz="3600" b="1" dirty="0">
                <a:solidFill>
                  <a:schemeClr val="bg1"/>
                </a:solidFill>
              </a:rPr>
              <a:t>(Річниця від народження </a:t>
            </a:r>
            <a:br>
              <a:rPr lang="uk-UA" sz="3600" b="1" dirty="0">
                <a:solidFill>
                  <a:schemeClr val="bg1"/>
                </a:solidFill>
              </a:rPr>
            </a:br>
            <a:r>
              <a:rPr lang="uk-UA" sz="3600" b="1" dirty="0">
                <a:solidFill>
                  <a:schemeClr val="bg1"/>
                </a:solidFill>
              </a:rPr>
              <a:t>Т.Г. Шевченка)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436" y="1911123"/>
            <a:ext cx="3943013" cy="49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81325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90872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Акція «У кого підручнику краще живеться?!»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Содержимое 4" descr="C:\Users\Цокота НМ\Desktop\фотовайбер\IMG-eb8eee11d8c1f2fb54657406c593b4b4-V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076" y="1589598"/>
            <a:ext cx="2051720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574455"/>
            <a:ext cx="2664296" cy="2989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Цокота НМ\Desktop\фотовайбер\IMG-7e1cd8df2462d8df51b6c8685f81fea1-V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76" y="3644649"/>
            <a:ext cx="2160240" cy="2989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4207" y="3717032"/>
            <a:ext cx="2735585" cy="276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321497" y="6444804"/>
            <a:ext cx="826392" cy="413196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Управляющая кнопка: назад 10">
            <a:hlinkClick r:id="" action="ppaction://hlinkshowjump?jump=previousslide" highlightClick="1"/>
          </p:cNvPr>
          <p:cNvSpPr/>
          <p:nvPr/>
        </p:nvSpPr>
        <p:spPr>
          <a:xfrm>
            <a:off x="7457425" y="6443088"/>
            <a:ext cx="864072" cy="41148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3713916" cy="6408712"/>
          </a:xfrm>
        </p:spPr>
        <p:txBody>
          <a:bodyPr anchor="ctr">
            <a:normAutofit/>
          </a:bodyPr>
          <a:lstStyle/>
          <a:p>
            <a:pPr algn="ctr"/>
            <a:r>
              <a:rPr lang="uk-UA" sz="4200" b="1" dirty="0">
                <a:solidFill>
                  <a:schemeClr val="bg1"/>
                </a:solidFill>
              </a:rPr>
              <a:t>Виставка-роздум</a:t>
            </a:r>
            <a:br>
              <a:rPr lang="uk-UA" sz="4200" b="1" dirty="0">
                <a:solidFill>
                  <a:schemeClr val="bg1"/>
                </a:solidFill>
              </a:rPr>
            </a:br>
            <a:r>
              <a:rPr lang="uk-UA" sz="4200" b="1" dirty="0">
                <a:solidFill>
                  <a:schemeClr val="bg1"/>
                </a:solidFill>
              </a:rPr>
              <a:t> «Шлях українського воїна»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4664"/>
            <a:ext cx="4613508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498633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496944" cy="1988840"/>
          </a:xfrm>
        </p:spPr>
        <p:txBody>
          <a:bodyPr anchor="t">
            <a:noAutofit/>
          </a:bodyPr>
          <a:lstStyle/>
          <a:p>
            <a:pPr algn="ctr"/>
            <a:r>
              <a:rPr lang="uk-UA" sz="3200" b="1" dirty="0">
                <a:solidFill>
                  <a:schemeClr val="bg1"/>
                </a:solidFill>
              </a:rPr>
              <a:t>Виставка «Чарівниця із Стокгольма» </a:t>
            </a:r>
            <a:br>
              <a:rPr lang="uk-UA" sz="3200" b="1" dirty="0">
                <a:solidFill>
                  <a:schemeClr val="bg1"/>
                </a:solidFill>
              </a:rPr>
            </a:br>
            <a:r>
              <a:rPr lang="uk-UA" sz="3200" b="1" dirty="0">
                <a:solidFill>
                  <a:schemeClr val="bg1"/>
                </a:solidFill>
              </a:rPr>
              <a:t>(115 – років від дня народження А.</a:t>
            </a:r>
            <a:r>
              <a:rPr lang="uk-UA" sz="3200" b="1" dirty="0" err="1">
                <a:solidFill>
                  <a:schemeClr val="bg1"/>
                </a:solidFill>
              </a:rPr>
              <a:t>Ліндгрен</a:t>
            </a:r>
            <a:r>
              <a:rPr lang="uk-UA" sz="32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96" y="1591899"/>
            <a:ext cx="3604892" cy="483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84" y="1839648"/>
            <a:ext cx="3632629" cy="483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Управляющая кнопка: назад 8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2184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76" y="0"/>
            <a:ext cx="91440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147248" cy="51845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Сьогодні бібліотечний працівник зобов’язаний володіти усім комплексом проблем у галузі інформації, пропонувати нові види інформаційних послуг, володіти навичками ділового спілкування,  підвищувати свою професійну майстерність, дотримуватися професійної етики бібліотечного співтовариства, міжнародних стандартів і суспільних норм. </a:t>
            </a:r>
          </a:p>
          <a:p>
            <a:pPr marL="0" indent="0">
              <a:buNone/>
            </a:pP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Бібліотекар Нової школи повинен освоювати нові напрямки спеціалізації, такі як інформаційний 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менеджмент,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організатор ресурсів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аналітик та ін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1296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176" y="0"/>
            <a:ext cx="91440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147248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Отже, можна зазначити, що перспектива шкільної бібліотеки полягає в розширенні асортименту інформаційних продуктів, використанні нових інформаційних технологій, перетворенні її на інформаційний центр школи, </a:t>
            </a:r>
            <a:r>
              <a:rPr lang="uk-UA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медіатеку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Бібліотека ЗОШ – це не просто пункт видачі підручників, саме вона є інформаційним осередком школи, від стану якого залежить діяльність усього шкільного механізму сучасної школи.</a:t>
            </a: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61135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288"/>
            <a:ext cx="914400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263" y="490364"/>
            <a:ext cx="4392488" cy="5877272"/>
          </a:xfrm>
        </p:spPr>
        <p:txBody>
          <a:bodyPr anchor="t">
            <a:noAutofit/>
          </a:bodyPr>
          <a:lstStyle/>
          <a:p>
            <a:pPr algn="ctr"/>
            <a:r>
              <a:rPr lang="uk-UA" sz="3600" b="1" dirty="0">
                <a:solidFill>
                  <a:schemeClr val="bg1"/>
                </a:solidFill>
              </a:rPr>
              <a:t>«Дитинство без книги – не дитинство зовсім. Це ніби від тебе зачинили чарівне місце, куди можеш прийти і </a:t>
            </a:r>
            <a:r>
              <a:rPr lang="uk-UA" sz="3600" b="1" dirty="0" smtClean="0">
                <a:solidFill>
                  <a:schemeClr val="bg1"/>
                </a:solidFill>
              </a:rPr>
              <a:t>знайти </a:t>
            </a:r>
            <a:r>
              <a:rPr lang="uk-UA" sz="3600" b="1" dirty="0">
                <a:solidFill>
                  <a:schemeClr val="bg1"/>
                </a:solidFill>
              </a:rPr>
              <a:t>неймовірну радість»</a:t>
            </a:r>
            <a:br>
              <a:rPr lang="uk-UA" sz="3600" b="1" dirty="0">
                <a:solidFill>
                  <a:schemeClr val="bg1"/>
                </a:solidFill>
              </a:rPr>
            </a:br>
            <a:r>
              <a:rPr lang="uk-UA" sz="3600" b="1" dirty="0">
                <a:solidFill>
                  <a:schemeClr val="bg1"/>
                </a:solidFill>
              </a:rPr>
              <a:t>		А.</a:t>
            </a:r>
            <a:r>
              <a:rPr lang="uk-UA" sz="3600" b="1" dirty="0" err="1">
                <a:solidFill>
                  <a:schemeClr val="bg1"/>
                </a:solidFill>
              </a:rPr>
              <a:t>Ліндгрен</a:t>
            </a:r>
            <a:endParaRPr lang="uk-UA" sz="3600" b="1" dirty="0">
              <a:solidFill>
                <a:schemeClr val="bg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397804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321497" y="6031608"/>
            <a:ext cx="826392" cy="826392"/>
          </a:xfrm>
          <a:prstGeom prst="actionButtonForwardNext">
            <a:avLst/>
          </a:prstGeom>
          <a:solidFill>
            <a:schemeClr val="accent5">
              <a:lumMod val="7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7457425" y="6031608"/>
            <a:ext cx="864072" cy="822960"/>
          </a:xfrm>
          <a:prstGeom prst="actionButtonBackPreviou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85046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"/>
            <a:ext cx="9144000" cy="689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250284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72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536</TotalTime>
  <Words>280</Words>
  <Application>Microsoft Office PowerPoint</Application>
  <PresentationFormat>Экран (4:3)</PresentationFormat>
  <Paragraphs>93</Paragraphs>
  <Slides>36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Литейная</vt:lpstr>
      <vt:lpstr>Презентация PowerPoint</vt:lpstr>
      <vt:lpstr>Презентация PowerPoint</vt:lpstr>
      <vt:lpstr>Візитна картка</vt:lpstr>
      <vt:lpstr>Презентация PowerPoint</vt:lpstr>
      <vt:lpstr>Презентация PowerPoint</vt:lpstr>
      <vt:lpstr>Нагороди, відзнаки </vt:lpstr>
      <vt:lpstr>Нагороди, відзнаки </vt:lpstr>
      <vt:lpstr>Презентация PowerPoint</vt:lpstr>
      <vt:lpstr>Мета і принципи роботи бібліотеки</vt:lpstr>
      <vt:lpstr>м</vt:lpstr>
      <vt:lpstr>Основні завдання</vt:lpstr>
      <vt:lpstr>Інноваційний простір бібліотеки</vt:lpstr>
      <vt:lpstr> Літній читальний зал під відкритим небом</vt:lpstr>
      <vt:lpstr>Піар-акція «Книга шукає свого читача» </vt:lpstr>
      <vt:lpstr>«Ланцюжок гідності та свободи» </vt:lpstr>
      <vt:lpstr>«Ланцюжок гідності та свободи» </vt:lpstr>
      <vt:lpstr>Флеш-моб «Ми за мир» </vt:lpstr>
      <vt:lpstr>  «Людина починається з добра».  Подорож намистинками доброти </vt:lpstr>
      <vt:lpstr>Бібліотечний десант  «Крокує книжечка до дітей» </vt:lpstr>
      <vt:lpstr>Селфі з улюбленою книгою </vt:lpstr>
      <vt:lpstr>Зустрічі з цікавими людьми. У гостях письменниці:  Катерина Сидоренко, Лариса Ніцой та Тетяна Майданович </vt:lpstr>
      <vt:lpstr>Презентация PowerPoint</vt:lpstr>
      <vt:lpstr>«Чарівних справ майстер»  Зустріч з народним майстром декоративного мистецтва Святним Сергієм </vt:lpstr>
      <vt:lpstr>Співпраця двох бібліотек . Брейн-ринг «Наша рідна та єдина  Батьківщина – Україна»  для учнів ЗОШ №2 та ЗОШ №7 </vt:lpstr>
      <vt:lpstr>Презентация PowerPoint</vt:lpstr>
      <vt:lpstr>Акція «Подаруй бібліотеці книгу»</vt:lpstr>
      <vt:lpstr>Виставки до знаменних дат: Виставка « 1932-33рр. Чорні роковини…» </vt:lpstr>
      <vt:lpstr>До річниці від дня народження  Лесі Українки </vt:lpstr>
      <vt:lpstr>«Пророк вільної України»  (Річниця від народження  Т.Г. Шевченка)</vt:lpstr>
      <vt:lpstr>Акція «У кого підручнику краще живеться?!» </vt:lpstr>
      <vt:lpstr>Виставка-роздум  «Шлях українського воїна»</vt:lpstr>
      <vt:lpstr>Виставка «Чарівниця із Стокгольма»  (115 – років від дня народження А.Ліндгрен)</vt:lpstr>
      <vt:lpstr>Презентация PowerPoint</vt:lpstr>
      <vt:lpstr>Презентация PowerPoint</vt:lpstr>
      <vt:lpstr>«Дитинство без книги – не дитинство зовсім. Це ніби від тебе зачинили чарівне місце, куди можеш прийти і знайти неймовірну радість»   А.Ліндгрен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Наталія</dc:creator>
  <cp:lastModifiedBy>Пользователь Windows</cp:lastModifiedBy>
  <cp:revision>73</cp:revision>
  <dcterms:created xsi:type="dcterms:W3CDTF">2019-12-28T08:47:07Z</dcterms:created>
  <dcterms:modified xsi:type="dcterms:W3CDTF">2022-11-30T12:51:30Z</dcterms:modified>
</cp:coreProperties>
</file>